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6" r:id="rId5"/>
    <p:sldId id="267" r:id="rId6"/>
    <p:sldId id="268" r:id="rId7"/>
    <p:sldId id="269" r:id="rId8"/>
    <p:sldId id="270" r:id="rId9"/>
    <p:sldId id="271" r:id="rId10"/>
    <p:sldId id="272" r:id="rId11"/>
    <p:sldId id="262"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8" d="100"/>
          <a:sy n="88" d="100"/>
        </p:scale>
        <p:origin x="-800" y="-4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147D826-A2BF-4F6B-8B05-47C811EE5471}" type="datetimeFigureOut">
              <a:rPr lang="ru-RU" smtClean="0"/>
              <a:t>23.02.2024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806685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147D826-A2BF-4F6B-8B05-47C811EE5471}" type="datetimeFigureOut">
              <a:rPr lang="ru-RU" smtClean="0"/>
              <a:t>23.02.2024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197572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147D826-A2BF-4F6B-8B05-47C811EE5471}" type="datetimeFigureOut">
              <a:rPr lang="ru-RU" smtClean="0"/>
              <a:t>23.02.2024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B2932A-F546-4B4C-9FE8-15D1E333019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74800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147D826-A2BF-4F6B-8B05-47C811EE5471}" type="datetimeFigureOut">
              <a:rPr lang="ru-RU" smtClean="0"/>
              <a:t>23.02.2024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2213799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147D826-A2BF-4F6B-8B05-47C811EE5471}" type="datetimeFigureOut">
              <a:rPr lang="ru-RU" smtClean="0"/>
              <a:t>23.02.2024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B2932A-F546-4B4C-9FE8-15D1E333019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6619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147D826-A2BF-4F6B-8B05-47C811EE5471}" type="datetimeFigureOut">
              <a:rPr lang="ru-RU" smtClean="0"/>
              <a:t>23.02.2024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1357642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147D826-A2BF-4F6B-8B05-47C811EE5471}" type="datetimeFigureOut">
              <a:rPr lang="ru-RU" smtClean="0"/>
              <a:t>23.02.2024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2320508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147D826-A2BF-4F6B-8B05-47C811EE5471}" type="datetimeFigureOut">
              <a:rPr lang="ru-RU" smtClean="0"/>
              <a:t>23.02.2024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383357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147D826-A2BF-4F6B-8B05-47C811EE5471}" type="datetimeFigureOut">
              <a:rPr lang="ru-RU" smtClean="0"/>
              <a:t>23.02.2024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236494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147D826-A2BF-4F6B-8B05-47C811EE5471}" type="datetimeFigureOut">
              <a:rPr lang="ru-RU" smtClean="0"/>
              <a:t>23.02.2024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3705555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147D826-A2BF-4F6B-8B05-47C811EE5471}" type="datetimeFigureOut">
              <a:rPr lang="ru-RU" smtClean="0"/>
              <a:t>23.02.2024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1064031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147D826-A2BF-4F6B-8B05-47C811EE5471}" type="datetimeFigureOut">
              <a:rPr lang="ru-RU" smtClean="0"/>
              <a:t>23.02.2024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3221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147D826-A2BF-4F6B-8B05-47C811EE5471}" type="datetimeFigureOut">
              <a:rPr lang="ru-RU" smtClean="0"/>
              <a:t>23.02.2024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62810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47D826-A2BF-4F6B-8B05-47C811EE5471}" type="datetimeFigureOut">
              <a:rPr lang="ru-RU" smtClean="0"/>
              <a:t>23.02.2024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869764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47D826-A2BF-4F6B-8B05-47C811EE5471}" type="datetimeFigureOut">
              <a:rPr lang="ru-RU" smtClean="0"/>
              <a:t>23.02.2024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1932560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47D826-A2BF-4F6B-8B05-47C811EE5471}" type="datetimeFigureOut">
              <a:rPr lang="ru-RU" smtClean="0"/>
              <a:t>23.02.2024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B2932A-F546-4B4C-9FE8-15D1E333019F}" type="slidenum">
              <a:rPr lang="ru-RU" smtClean="0"/>
              <a:t>‹#›</a:t>
            </a:fld>
            <a:endParaRPr lang="ru-RU"/>
          </a:p>
        </p:txBody>
      </p:sp>
    </p:spTree>
    <p:extLst>
      <p:ext uri="{BB962C8B-B14F-4D97-AF65-F5344CB8AC3E}">
        <p14:creationId xmlns:p14="http://schemas.microsoft.com/office/powerpoint/2010/main" val="1759235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147D826-A2BF-4F6B-8B05-47C811EE5471}" type="datetimeFigureOut">
              <a:rPr lang="ru-RU" smtClean="0"/>
              <a:t>23.02.2024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4B2932A-F546-4B4C-9FE8-15D1E333019F}" type="slidenum">
              <a:rPr lang="ru-RU" smtClean="0"/>
              <a:t>‹#›</a:t>
            </a:fld>
            <a:endParaRPr lang="ru-RU"/>
          </a:p>
        </p:txBody>
      </p:sp>
    </p:spTree>
    <p:extLst>
      <p:ext uri="{BB962C8B-B14F-4D97-AF65-F5344CB8AC3E}">
        <p14:creationId xmlns:p14="http://schemas.microsoft.com/office/powerpoint/2010/main" val="1322804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3200" b="1" dirty="0" smtClean="0"/>
              <a:t>State regulation in the field of </a:t>
            </a:r>
            <a:r>
              <a:rPr lang="en-US" sz="3200" b="1" dirty="0" smtClean="0"/>
              <a:t>nuclear energy</a:t>
            </a:r>
            <a:r>
              <a:rPr lang="en-US" sz="3200" b="1" dirty="0" smtClean="0"/>
              <a:t/>
            </a:r>
            <a:br>
              <a:rPr lang="en-US" sz="3200" b="1" dirty="0" smtClean="0"/>
            </a:br>
            <a:r>
              <a:rPr lang="en-US" sz="3200" b="1" dirty="0"/>
              <a:t/>
            </a:r>
            <a:br>
              <a:rPr lang="en-US" sz="3200" b="1" dirty="0"/>
            </a:br>
            <a:endParaRPr lang="ru-RU" sz="3200" b="1" dirty="0"/>
          </a:p>
        </p:txBody>
      </p:sp>
      <p:sp>
        <p:nvSpPr>
          <p:cNvPr id="3" name="Подзаголовок 2"/>
          <p:cNvSpPr>
            <a:spLocks noGrp="1"/>
          </p:cNvSpPr>
          <p:nvPr>
            <p:ph type="subTitle" idx="1"/>
          </p:nvPr>
        </p:nvSpPr>
        <p:spPr/>
        <p:txBody>
          <a:bodyPr/>
          <a:lstStyle/>
          <a:p>
            <a:r>
              <a:rPr lang="en-US" dirty="0" smtClean="0"/>
              <a:t>Lecture </a:t>
            </a:r>
            <a:r>
              <a:rPr lang="en-US" dirty="0"/>
              <a:t>5</a:t>
            </a:r>
            <a:endParaRPr lang="ru-RU" dirty="0"/>
          </a:p>
        </p:txBody>
      </p:sp>
    </p:spTree>
    <p:extLst>
      <p:ext uri="{BB962C8B-B14F-4D97-AF65-F5344CB8AC3E}">
        <p14:creationId xmlns:p14="http://schemas.microsoft.com/office/powerpoint/2010/main" val="2377941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8400" y="633600"/>
            <a:ext cx="9741600" cy="4493538"/>
          </a:xfrm>
          <a:prstGeom prst="rect">
            <a:avLst/>
          </a:prstGeom>
        </p:spPr>
        <p:txBody>
          <a:bodyPr wrap="square">
            <a:spAutoFit/>
          </a:bodyPr>
          <a:lstStyle/>
          <a:p>
            <a:r>
              <a:rPr lang="en-US" sz="2200" dirty="0"/>
              <a:t>3. Preventive control without visiting the subject (object) of control and supervision in the field of atomic energy use is carried out by analyzing</a:t>
            </a:r>
            <a:r>
              <a:rPr lang="en-US" sz="2200" dirty="0" smtClean="0"/>
              <a:t>:</a:t>
            </a:r>
            <a:endParaRPr lang="ru-RU" sz="2200" dirty="0" smtClean="0"/>
          </a:p>
          <a:p>
            <a:pPr marL="342900" indent="-342900">
              <a:buAutoNum type="arabicParenR"/>
            </a:pPr>
            <a:r>
              <a:rPr lang="en-US" sz="2200" dirty="0" smtClean="0"/>
              <a:t>information </a:t>
            </a:r>
            <a:r>
              <a:rPr lang="en-US" sz="2200" dirty="0"/>
              <a:t>and reporting submitted by individuals and legal entities in accordance with the requirements of the legislation of the Republic of Kazakhstan in the field of use of atomic energy</a:t>
            </a:r>
            <a:r>
              <a:rPr lang="en-US" sz="2200" dirty="0" smtClean="0"/>
              <a:t>;</a:t>
            </a:r>
            <a:endParaRPr lang="ru-RU" sz="2200" dirty="0" smtClean="0"/>
          </a:p>
          <a:p>
            <a:pPr marL="342900" indent="-342900">
              <a:buAutoNum type="arabicParenR"/>
            </a:pPr>
            <a:r>
              <a:rPr lang="en-US" sz="2200" dirty="0" smtClean="0"/>
              <a:t>information </a:t>
            </a:r>
            <a:r>
              <a:rPr lang="en-US" sz="2200" dirty="0"/>
              <a:t>received at the request of the authorized body on issues of compliance with the legislation of the Republic of Kazakhstan in the field of the use of atomic energy within its competence - upon receipt of information about its </a:t>
            </a:r>
            <a:r>
              <a:rPr lang="en-US" sz="2200" dirty="0" smtClean="0"/>
              <a:t>violation;</a:t>
            </a:r>
            <a:endParaRPr lang="ru-RU" sz="2200" dirty="0" smtClean="0"/>
          </a:p>
          <a:p>
            <a:pPr marL="342900" indent="-342900">
              <a:buAutoNum type="arabicParenR"/>
            </a:pPr>
            <a:r>
              <a:rPr lang="en-US" sz="2200" dirty="0" smtClean="0"/>
              <a:t>information </a:t>
            </a:r>
            <a:r>
              <a:rPr lang="en-US" sz="2200" dirty="0"/>
              <a:t>received from individuals and legal entities concerning compliance with the legislation of the Republic of Kazakhstan in the field of the use of atomic energy.</a:t>
            </a:r>
            <a:endParaRPr lang="ru-RU" sz="2200" dirty="0"/>
          </a:p>
        </p:txBody>
      </p:sp>
    </p:spTree>
    <p:extLst>
      <p:ext uri="{BB962C8B-B14F-4D97-AF65-F5344CB8AC3E}">
        <p14:creationId xmlns:p14="http://schemas.microsoft.com/office/powerpoint/2010/main" val="1846855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0" y="1028343"/>
            <a:ext cx="7802400" cy="5909310"/>
          </a:xfrm>
          <a:prstGeom prst="rect">
            <a:avLst/>
          </a:prstGeom>
        </p:spPr>
        <p:txBody>
          <a:bodyPr wrap="square">
            <a:spAutoFit/>
          </a:bodyPr>
          <a:lstStyle/>
          <a:p>
            <a:r>
              <a:rPr lang="en-US" b="1" dirty="0" smtClean="0">
                <a:solidFill>
                  <a:srgbClr val="0070C0"/>
                </a:solidFill>
              </a:rPr>
              <a:t>Task for seminars (week 6)</a:t>
            </a:r>
          </a:p>
          <a:p>
            <a:endParaRPr lang="en-US" b="1" dirty="0">
              <a:solidFill>
                <a:srgbClr val="0070C0"/>
              </a:solidFill>
            </a:endParaRPr>
          </a:p>
          <a:p>
            <a:pPr marL="342900" indent="-342900">
              <a:buAutoNum type="arabicPeriod"/>
            </a:pPr>
            <a:r>
              <a:rPr lang="en-US" b="1" dirty="0" smtClean="0">
                <a:solidFill>
                  <a:srgbClr val="0070C0"/>
                </a:solidFill>
              </a:rPr>
              <a:t>Direct </a:t>
            </a:r>
            <a:r>
              <a:rPr lang="en-US" b="1" dirty="0">
                <a:solidFill>
                  <a:srgbClr val="0070C0"/>
                </a:solidFill>
              </a:rPr>
              <a:t>and indirect methods of government </a:t>
            </a:r>
            <a:r>
              <a:rPr lang="en-US" b="1" dirty="0" smtClean="0">
                <a:solidFill>
                  <a:srgbClr val="0070C0"/>
                </a:solidFill>
              </a:rPr>
              <a:t>regulation? </a:t>
            </a:r>
            <a:r>
              <a:rPr lang="en-US" b="1" dirty="0">
                <a:solidFill>
                  <a:srgbClr val="0070C0"/>
                </a:solidFill>
              </a:rPr>
              <a:t>Give examples.</a:t>
            </a:r>
            <a:r>
              <a:rPr lang="en-US" b="1" dirty="0" smtClean="0">
                <a:solidFill>
                  <a:srgbClr val="0070C0"/>
                </a:solidFill>
              </a:rPr>
              <a:t>​</a:t>
            </a:r>
          </a:p>
          <a:p>
            <a:pPr marL="342900" indent="-342900">
              <a:buAutoNum type="arabicPeriod"/>
            </a:pPr>
            <a:endParaRPr lang="ru-RU" b="1" dirty="0" smtClean="0">
              <a:solidFill>
                <a:srgbClr val="0070C0"/>
              </a:solidFill>
            </a:endParaRPr>
          </a:p>
          <a:p>
            <a:pPr algn="just"/>
            <a:r>
              <a:rPr lang="en-US" b="1" dirty="0" smtClean="0">
                <a:solidFill>
                  <a:srgbClr val="0070C0"/>
                </a:solidFill>
              </a:rPr>
              <a:t>2. </a:t>
            </a:r>
            <a:r>
              <a:rPr lang="en-US" b="1" dirty="0" smtClean="0">
                <a:solidFill>
                  <a:srgbClr val="0070C0"/>
                </a:solidFill>
              </a:rPr>
              <a:t>La</a:t>
            </a:r>
            <a:r>
              <a:rPr lang="en-US" b="1" dirty="0" smtClean="0">
                <a:solidFill>
                  <a:srgbClr val="0070C0"/>
                </a:solidFill>
              </a:rPr>
              <a:t>w of AZ on Nuclear energy use? –</a:t>
            </a:r>
            <a:r>
              <a:rPr lang="ru-RU" b="1" dirty="0" smtClean="0">
                <a:solidFill>
                  <a:srgbClr val="0070C0"/>
                </a:solidFill>
              </a:rPr>
              <a:t> </a:t>
            </a:r>
            <a:r>
              <a:rPr lang="en-US" b="1" dirty="0" smtClean="0">
                <a:solidFill>
                  <a:srgbClr val="0070C0"/>
                </a:solidFill>
              </a:rPr>
              <a:t>State regulation</a:t>
            </a:r>
          </a:p>
          <a:p>
            <a:pPr algn="just"/>
            <a:endParaRPr lang="en-US" b="1" dirty="0" smtClean="0">
              <a:solidFill>
                <a:srgbClr val="0070C0"/>
              </a:solidFill>
            </a:endParaRPr>
          </a:p>
          <a:p>
            <a:pPr algn="just"/>
            <a:r>
              <a:rPr lang="en-US" b="1" dirty="0" smtClean="0">
                <a:solidFill>
                  <a:srgbClr val="0070C0"/>
                </a:solidFill>
              </a:rPr>
              <a:t>3. On </a:t>
            </a:r>
            <a:r>
              <a:rPr lang="en-US" b="1" dirty="0">
                <a:solidFill>
                  <a:srgbClr val="0070C0"/>
                </a:solidFill>
              </a:rPr>
              <a:t>the territory of the Republic of Kazakhstan, the activities of individuals and legal entities in the field of use of atomic energy</a:t>
            </a:r>
            <a:r>
              <a:rPr lang="en-US" b="1" u="sng" dirty="0">
                <a:solidFill>
                  <a:srgbClr val="0070C0"/>
                </a:solidFill>
              </a:rPr>
              <a:t> for the purpose of development, creation, production, testing, storage or proliferation of nuclear weapons are prohibited</a:t>
            </a:r>
            <a:r>
              <a:rPr lang="en-US" b="1" u="sng" dirty="0" smtClean="0">
                <a:solidFill>
                  <a:srgbClr val="0070C0"/>
                </a:solidFill>
              </a:rPr>
              <a:t>.</a:t>
            </a:r>
            <a:endParaRPr lang="ru-RU" b="1" u="sng" dirty="0" smtClean="0">
              <a:solidFill>
                <a:srgbClr val="0070C0"/>
              </a:solidFill>
            </a:endParaRPr>
          </a:p>
          <a:p>
            <a:endParaRPr lang="ru-RU" b="1" u="sng" dirty="0">
              <a:solidFill>
                <a:srgbClr val="0070C0"/>
              </a:solidFill>
            </a:endParaRPr>
          </a:p>
          <a:p>
            <a:r>
              <a:rPr lang="en-US" b="1" dirty="0" smtClean="0">
                <a:solidFill>
                  <a:srgbClr val="0070C0"/>
                </a:solidFill>
              </a:rPr>
              <a:t>What </a:t>
            </a:r>
            <a:r>
              <a:rPr lang="en-US" b="1" dirty="0">
                <a:solidFill>
                  <a:srgbClr val="0070C0"/>
                </a:solidFill>
              </a:rPr>
              <a:t>about Azerbaijan? </a:t>
            </a:r>
            <a:r>
              <a:rPr lang="en-US" b="1" dirty="0" smtClean="0">
                <a:solidFill>
                  <a:srgbClr val="0070C0"/>
                </a:solidFill>
              </a:rPr>
              <a:t>Find </a:t>
            </a:r>
            <a:r>
              <a:rPr lang="en-US" b="1" dirty="0">
                <a:solidFill>
                  <a:srgbClr val="0070C0"/>
                </a:solidFill>
              </a:rPr>
              <a:t>out what legal act provides for such a prohibition.</a:t>
            </a:r>
            <a:endParaRPr lang="en-US" b="1" dirty="0" smtClean="0">
              <a:solidFill>
                <a:srgbClr val="0070C0"/>
              </a:solidFill>
            </a:endParaRPr>
          </a:p>
          <a:p>
            <a:pPr marL="342900" indent="-342900">
              <a:buAutoNum type="arabicPeriod" startAt="4"/>
            </a:pPr>
            <a:r>
              <a:rPr lang="en-US" b="1" dirty="0" smtClean="0">
                <a:solidFill>
                  <a:srgbClr val="0070C0"/>
                </a:solidFill>
              </a:rPr>
              <a:t>Legal </a:t>
            </a:r>
            <a:r>
              <a:rPr lang="en-US" b="1" dirty="0" smtClean="0">
                <a:solidFill>
                  <a:srgbClr val="0070C0"/>
                </a:solidFill>
              </a:rPr>
              <a:t>normative acts of Authorized body in regulation of </a:t>
            </a:r>
            <a:r>
              <a:rPr lang="en-US" b="1" dirty="0" smtClean="0">
                <a:solidFill>
                  <a:srgbClr val="0070C0"/>
                </a:solidFill>
              </a:rPr>
              <a:t>nuclear e</a:t>
            </a:r>
            <a:r>
              <a:rPr lang="en-US" b="1" dirty="0" smtClean="0">
                <a:solidFill>
                  <a:srgbClr val="0070C0"/>
                </a:solidFill>
              </a:rPr>
              <a:t>nergy use </a:t>
            </a:r>
            <a:r>
              <a:rPr lang="en-US" b="1" dirty="0" smtClean="0">
                <a:solidFill>
                  <a:srgbClr val="0070C0"/>
                </a:solidFill>
              </a:rPr>
              <a:t>(-- – subject) (article 5</a:t>
            </a:r>
            <a:r>
              <a:rPr lang="en-US" b="1" dirty="0" smtClean="0">
                <a:solidFill>
                  <a:srgbClr val="0070C0"/>
                </a:solidFill>
              </a:rPr>
              <a:t>)…</a:t>
            </a:r>
            <a:endParaRPr lang="ru-RU" b="1" dirty="0" smtClean="0">
              <a:solidFill>
                <a:srgbClr val="0070C0"/>
              </a:solidFill>
            </a:endParaRPr>
          </a:p>
          <a:p>
            <a:pPr marL="342900" indent="-342900">
              <a:buAutoNum type="arabicPeriod" startAt="4"/>
            </a:pPr>
            <a:r>
              <a:rPr lang="en-US" b="1" dirty="0">
                <a:solidFill>
                  <a:srgbClr val="0070C0"/>
                </a:solidFill>
              </a:rPr>
              <a:t>write down the procedure for checking subjects (objects) whose activities may be related to nuclear energy or radioactive waste and materials</a:t>
            </a:r>
            <a:r>
              <a:rPr lang="en-US" b="1" dirty="0" smtClean="0">
                <a:solidFill>
                  <a:srgbClr val="0070C0"/>
                </a:solidFill>
              </a:rPr>
              <a:t>.</a:t>
            </a:r>
            <a:r>
              <a:rPr lang="ru-RU" b="1" dirty="0" smtClean="0">
                <a:solidFill>
                  <a:srgbClr val="0070C0"/>
                </a:solidFill>
              </a:rPr>
              <a:t> (</a:t>
            </a:r>
            <a:r>
              <a:rPr lang="en-US" b="1" smtClean="0">
                <a:solidFill>
                  <a:srgbClr val="0070C0"/>
                </a:solidFill>
              </a:rPr>
              <a:t>step-by step).</a:t>
            </a:r>
            <a:endParaRPr lang="en-US" b="1" dirty="0" smtClean="0">
              <a:solidFill>
                <a:srgbClr val="0070C0"/>
              </a:solidFill>
            </a:endParaRPr>
          </a:p>
          <a:p>
            <a:pPr marL="342900" indent="-342900">
              <a:buAutoNum type="arabicPeriod" startAt="4"/>
            </a:pPr>
            <a:endParaRPr lang="en-US" b="1" dirty="0">
              <a:solidFill>
                <a:srgbClr val="0070C0"/>
              </a:solidFill>
            </a:endParaRPr>
          </a:p>
          <a:p>
            <a:endParaRPr lang="ru-RU" dirty="0"/>
          </a:p>
        </p:txBody>
      </p:sp>
    </p:spTree>
    <p:extLst>
      <p:ext uri="{BB962C8B-B14F-4D97-AF65-F5344CB8AC3E}">
        <p14:creationId xmlns:p14="http://schemas.microsoft.com/office/powerpoint/2010/main" val="47803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State regulation </a:t>
            </a:r>
            <a:endParaRPr lang="ru-RU" dirty="0"/>
          </a:p>
        </p:txBody>
      </p:sp>
      <p:sp>
        <p:nvSpPr>
          <p:cNvPr id="3" name="Объект 2"/>
          <p:cNvSpPr>
            <a:spLocks noGrp="1"/>
          </p:cNvSpPr>
          <p:nvPr>
            <p:ph idx="1"/>
          </p:nvPr>
        </p:nvSpPr>
        <p:spPr/>
        <p:txBody>
          <a:bodyPr>
            <a:normAutofit lnSpcReduction="10000"/>
          </a:bodyPr>
          <a:lstStyle/>
          <a:p>
            <a:r>
              <a:rPr lang="en-US" dirty="0" smtClean="0"/>
              <a:t>State regulation of any sphere of the economy is the influence of the state represented by state bodies on economic objects and processes and the subjects involved in  (individuals, legal entities)</a:t>
            </a:r>
            <a:endParaRPr lang="ru-RU" dirty="0" smtClean="0"/>
          </a:p>
          <a:p>
            <a:r>
              <a:rPr lang="en-US" dirty="0" smtClean="0"/>
              <a:t>State regulation is carried out for the following purposes:</a:t>
            </a:r>
          </a:p>
          <a:p>
            <a:pPr>
              <a:buFont typeface="+mj-lt"/>
              <a:buAutoNum type="arabicPeriod"/>
            </a:pPr>
            <a:r>
              <a:rPr lang="en-US" dirty="0" smtClean="0"/>
              <a:t>giving processes an organized character, systematizing the actions of economic entities,</a:t>
            </a:r>
          </a:p>
          <a:p>
            <a:pPr>
              <a:buFont typeface="+mj-lt"/>
              <a:buAutoNum type="arabicPeriod"/>
            </a:pPr>
            <a:r>
              <a:rPr lang="en-US" dirty="0" smtClean="0"/>
              <a:t>enforcement of laws,</a:t>
            </a:r>
          </a:p>
          <a:p>
            <a:pPr>
              <a:buFont typeface="+mj-lt"/>
              <a:buAutoNum type="arabicPeriod"/>
            </a:pPr>
            <a:r>
              <a:rPr lang="en-US" dirty="0" smtClean="0"/>
              <a:t>defending state and public interests.</a:t>
            </a:r>
          </a:p>
          <a:p>
            <a:pPr marL="0" indent="0">
              <a:buNone/>
            </a:pPr>
            <a:endParaRPr lang="en-US" dirty="0" smtClean="0"/>
          </a:p>
          <a:p>
            <a:pPr marL="0" indent="0">
              <a:buNone/>
            </a:pPr>
            <a:r>
              <a:rPr lang="en-US" dirty="0" smtClean="0"/>
              <a:t>State regulation includes forecasting, planning, financing, budgeting, taxation, lending, administration, accounting, control.</a:t>
            </a:r>
            <a:endParaRPr lang="ru-RU" dirty="0"/>
          </a:p>
        </p:txBody>
      </p:sp>
    </p:spTree>
    <p:extLst>
      <p:ext uri="{BB962C8B-B14F-4D97-AF65-F5344CB8AC3E}">
        <p14:creationId xmlns:p14="http://schemas.microsoft.com/office/powerpoint/2010/main" val="1237265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48800" y="770400"/>
            <a:ext cx="9525600" cy="4832092"/>
          </a:xfrm>
          <a:prstGeom prst="rect">
            <a:avLst/>
          </a:prstGeom>
        </p:spPr>
        <p:txBody>
          <a:bodyPr wrap="square">
            <a:spAutoFit/>
          </a:bodyPr>
          <a:lstStyle/>
          <a:p>
            <a:r>
              <a:rPr lang="en-US" sz="2200" dirty="0">
                <a:solidFill>
                  <a:srgbClr val="FF0000"/>
                </a:solidFill>
              </a:rPr>
              <a:t>State regulation in the field of atomic energy use applies </a:t>
            </a:r>
            <a:r>
              <a:rPr lang="en-US" sz="2200" dirty="0" smtClean="0">
                <a:solidFill>
                  <a:srgbClr val="FF0000"/>
                </a:solidFill>
              </a:rPr>
              <a:t>to</a:t>
            </a:r>
            <a:r>
              <a:rPr lang="ru-RU" sz="2200" dirty="0" smtClean="0">
                <a:solidFill>
                  <a:srgbClr val="FF0000"/>
                </a:solidFill>
              </a:rPr>
              <a:t> (</a:t>
            </a:r>
            <a:r>
              <a:rPr lang="en-US" sz="2200" dirty="0" smtClean="0">
                <a:solidFill>
                  <a:srgbClr val="FF0000"/>
                </a:solidFill>
              </a:rPr>
              <a:t>subjects of state regulation):</a:t>
            </a:r>
          </a:p>
          <a:p>
            <a:pPr marL="342900" indent="-342900">
              <a:buAutoNum type="arabicParenR"/>
            </a:pPr>
            <a:r>
              <a:rPr lang="en-US" sz="2200" dirty="0" smtClean="0"/>
              <a:t>activities </a:t>
            </a:r>
            <a:r>
              <a:rPr lang="en-US" sz="2200" dirty="0"/>
              <a:t>of individuals and legal entities in the field of atomic energy use</a:t>
            </a:r>
            <a:r>
              <a:rPr lang="en-US" sz="2200" dirty="0" smtClean="0"/>
              <a:t>;</a:t>
            </a:r>
          </a:p>
          <a:p>
            <a:pPr marL="342900" indent="-342900">
              <a:buAutoNum type="arabicParenR"/>
            </a:pPr>
            <a:r>
              <a:rPr lang="en-US" sz="2200" dirty="0" smtClean="0"/>
              <a:t>activities </a:t>
            </a:r>
            <a:r>
              <a:rPr lang="en-US" sz="2200" dirty="0"/>
              <a:t>of individuals and legal entities when performing work related to the life cycle of nuclear facilities</a:t>
            </a:r>
            <a:r>
              <a:rPr lang="en-US" sz="2200" dirty="0" smtClean="0"/>
              <a:t>;</a:t>
            </a:r>
          </a:p>
          <a:p>
            <a:pPr marL="342900" indent="-342900">
              <a:buAutoNum type="arabicParenR"/>
            </a:pPr>
            <a:r>
              <a:rPr lang="en-US" sz="2200" dirty="0" smtClean="0"/>
              <a:t>monitoring </a:t>
            </a:r>
            <a:r>
              <a:rPr lang="en-US" sz="2200" dirty="0"/>
              <a:t>nuclear tests</a:t>
            </a:r>
            <a:r>
              <a:rPr lang="en-US" sz="2200" dirty="0" smtClean="0"/>
              <a:t>;</a:t>
            </a:r>
          </a:p>
          <a:p>
            <a:pPr marL="342900" indent="-342900">
              <a:buAutoNum type="arabicParenR"/>
            </a:pPr>
            <a:r>
              <a:rPr lang="en-US" sz="2200" dirty="0" smtClean="0"/>
              <a:t>activities </a:t>
            </a:r>
            <a:r>
              <a:rPr lang="en-US" sz="2200" dirty="0"/>
              <a:t>in the territories of former nuclear test sites and other territories contaminated as a result of nuclear tests</a:t>
            </a:r>
            <a:r>
              <a:rPr lang="en-US" sz="2200" dirty="0" smtClean="0"/>
              <a:t>;</a:t>
            </a:r>
            <a:r>
              <a:rPr lang="ru-RU" sz="2200" dirty="0"/>
              <a:t> </a:t>
            </a:r>
            <a:r>
              <a:rPr lang="ru-RU" sz="2200" i="1" dirty="0">
                <a:solidFill>
                  <a:srgbClr val="00B050"/>
                </a:solidFill>
              </a:rPr>
              <a:t>(Семипалатинский, полигон в Азгире, Капустин Яр)</a:t>
            </a:r>
            <a:endParaRPr lang="en-US" sz="2200" i="1" dirty="0" smtClean="0">
              <a:solidFill>
                <a:srgbClr val="00B050"/>
              </a:solidFill>
            </a:endParaRPr>
          </a:p>
          <a:p>
            <a:pPr marL="342900" indent="-342900">
              <a:buAutoNum type="arabicParenR"/>
            </a:pPr>
            <a:r>
              <a:rPr lang="en-US" sz="2200" dirty="0" smtClean="0"/>
              <a:t>expertise </a:t>
            </a:r>
            <a:r>
              <a:rPr lang="en-US" sz="2200" dirty="0"/>
              <a:t>of nuclear safety and (or) radiation safety, and (or) nuclear security</a:t>
            </a:r>
            <a:r>
              <a:rPr lang="en-US" sz="2200" dirty="0" smtClean="0"/>
              <a:t>;</a:t>
            </a:r>
          </a:p>
          <a:p>
            <a:pPr marL="342900" indent="-342900">
              <a:buAutoNum type="arabicParenR"/>
            </a:pPr>
            <a:r>
              <a:rPr lang="en-US" sz="2200" dirty="0" smtClean="0"/>
              <a:t>training </a:t>
            </a:r>
            <a:r>
              <a:rPr lang="en-US" sz="2200" dirty="0"/>
              <a:t>and certification of personnel employed at nuclear energy facilities.</a:t>
            </a:r>
            <a:endParaRPr lang="ru-RU" sz="2200" dirty="0"/>
          </a:p>
        </p:txBody>
      </p:sp>
    </p:spTree>
    <p:extLst>
      <p:ext uri="{BB962C8B-B14F-4D97-AF65-F5344CB8AC3E}">
        <p14:creationId xmlns:p14="http://schemas.microsoft.com/office/powerpoint/2010/main" val="1433751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03200" y="718845"/>
            <a:ext cx="10684800" cy="6124754"/>
          </a:xfrm>
          <a:prstGeom prst="rect">
            <a:avLst/>
          </a:prstGeom>
        </p:spPr>
        <p:txBody>
          <a:bodyPr wrap="square">
            <a:spAutoFit/>
          </a:bodyPr>
          <a:lstStyle/>
          <a:p>
            <a:r>
              <a:rPr lang="en-US" sz="2200" b="1" dirty="0">
                <a:solidFill>
                  <a:srgbClr val="FF0000"/>
                </a:solidFill>
              </a:rPr>
              <a:t>2. State regulation in the field of atomic energy use is based on the principles</a:t>
            </a:r>
            <a:r>
              <a:rPr lang="en-US" sz="2200" b="1" dirty="0" smtClean="0">
                <a:solidFill>
                  <a:srgbClr val="FF0000"/>
                </a:solidFill>
              </a:rPr>
              <a:t>:</a:t>
            </a:r>
          </a:p>
          <a:p>
            <a:pPr marL="342900" indent="-342900">
              <a:buAutoNum type="arabicParenR"/>
            </a:pPr>
            <a:r>
              <a:rPr lang="en-US" sz="2200" dirty="0" smtClean="0"/>
              <a:t>ensuring </a:t>
            </a:r>
            <a:r>
              <a:rPr lang="en-US" sz="2200" dirty="0"/>
              <a:t>the safety of human life and health, environmental protection when using nuclear energy</a:t>
            </a:r>
            <a:r>
              <a:rPr lang="en-US" sz="2200" dirty="0" smtClean="0"/>
              <a:t>;</a:t>
            </a:r>
          </a:p>
          <a:p>
            <a:pPr marL="342900" indent="-342900">
              <a:buAutoNum type="arabicParenR"/>
            </a:pPr>
            <a:r>
              <a:rPr lang="en-US" sz="2200" dirty="0" smtClean="0"/>
              <a:t>priority </a:t>
            </a:r>
            <a:r>
              <a:rPr lang="en-US" sz="2200" dirty="0"/>
              <a:t>of ensuring safety over other aspects of the use of atomic energy</a:t>
            </a:r>
            <a:r>
              <a:rPr lang="en-US" sz="2200" dirty="0" smtClean="0"/>
              <a:t>;</a:t>
            </a:r>
          </a:p>
          <a:p>
            <a:pPr marL="342900" indent="-342900">
              <a:buAutoNum type="arabicParenR"/>
            </a:pPr>
            <a:r>
              <a:rPr lang="en-US" sz="2200" dirty="0" smtClean="0"/>
              <a:t>mandatory </a:t>
            </a:r>
            <a:r>
              <a:rPr lang="en-US" sz="2200" dirty="0"/>
              <a:t>and continuous state control over ensuring the safety of a nuclear facility</a:t>
            </a:r>
            <a:r>
              <a:rPr lang="en-US" sz="2200" dirty="0" smtClean="0"/>
              <a:t>;</a:t>
            </a:r>
          </a:p>
          <a:p>
            <a:pPr marL="342900" indent="-342900">
              <a:buAutoNum type="arabicParenR"/>
            </a:pPr>
            <a:r>
              <a:rPr lang="en-US" sz="2200" dirty="0" smtClean="0"/>
              <a:t>availability</a:t>
            </a:r>
            <a:r>
              <a:rPr lang="en-US" sz="2200" dirty="0"/>
              <a:t>, objectivity and timeliness of information on the state of safety and the impact of nuclear energy facilities on the population and the environment</a:t>
            </a:r>
            <a:r>
              <a:rPr lang="en-US" sz="2200" dirty="0" smtClean="0"/>
              <a:t>;</a:t>
            </a:r>
            <a:endParaRPr lang="ru-RU" sz="2200" dirty="0" smtClean="0"/>
          </a:p>
          <a:p>
            <a:pPr marL="342900" indent="-342900">
              <a:buAutoNum type="arabicParenR"/>
            </a:pPr>
            <a:r>
              <a:rPr lang="en-US" sz="2200" dirty="0" smtClean="0"/>
              <a:t>mandatory </a:t>
            </a:r>
            <a:r>
              <a:rPr lang="en-US" sz="2200" dirty="0"/>
              <a:t>compensation for damage caused by radiation exposure from nuclear energy facilities to human life and health, property of individuals and legal entities, as well as the environment</a:t>
            </a:r>
            <a:r>
              <a:rPr lang="en-US" sz="2200" dirty="0" smtClean="0"/>
              <a:t>;</a:t>
            </a:r>
            <a:endParaRPr lang="ru-RU" sz="2200" dirty="0" smtClean="0"/>
          </a:p>
          <a:p>
            <a:pPr marL="342900" indent="-342900">
              <a:buAutoNum type="arabicParenR"/>
            </a:pPr>
            <a:r>
              <a:rPr lang="en-US" sz="2200" dirty="0"/>
              <a:t>i</a:t>
            </a:r>
            <a:r>
              <a:rPr lang="en-US" sz="2200" dirty="0" smtClean="0"/>
              <a:t>nadmissibility </a:t>
            </a:r>
            <a:r>
              <a:rPr lang="en-US" sz="2200" dirty="0"/>
              <a:t>of excess radioactive contamination of the environment</a:t>
            </a:r>
            <a:r>
              <a:rPr lang="en-US" sz="2200" dirty="0" smtClean="0"/>
              <a:t>;</a:t>
            </a:r>
          </a:p>
          <a:p>
            <a:pPr marL="342900" indent="-342900">
              <a:buAutoNum type="arabicParenR"/>
            </a:pPr>
            <a:r>
              <a:rPr lang="en-US" sz="2200" dirty="0" smtClean="0"/>
              <a:t>inadmissibility </a:t>
            </a:r>
            <a:r>
              <a:rPr lang="en-US" sz="2200" dirty="0"/>
              <a:t>of import and disposal of radioactive waste and spent nuclear fuel of other states on the territory of the Republic of Kazakhstan, with the exception of re-import of its own radioactive waste</a:t>
            </a:r>
            <a:r>
              <a:rPr lang="en-US" sz="2200" dirty="0" smtClean="0"/>
              <a:t>;</a:t>
            </a:r>
          </a:p>
          <a:p>
            <a:pPr marL="342900" indent="-342900">
              <a:buAutoNum type="arabicParenR"/>
            </a:pPr>
            <a:r>
              <a:rPr lang="en-US" sz="2200" dirty="0" smtClean="0"/>
              <a:t>mandatory </a:t>
            </a:r>
            <a:r>
              <a:rPr lang="en-US" sz="2200" dirty="0"/>
              <a:t>state regulation of safety in the field of atomic energy use</a:t>
            </a:r>
            <a:r>
              <a:rPr lang="en-US" sz="2200" dirty="0" smtClean="0"/>
              <a:t>.</a:t>
            </a:r>
            <a:endParaRPr lang="ru-RU" sz="2200" dirty="0" smtClean="0"/>
          </a:p>
          <a:p>
            <a:endParaRPr lang="ru-RU" dirty="0"/>
          </a:p>
        </p:txBody>
      </p:sp>
    </p:spTree>
    <p:extLst>
      <p:ext uri="{BB962C8B-B14F-4D97-AF65-F5344CB8AC3E}">
        <p14:creationId xmlns:p14="http://schemas.microsoft.com/office/powerpoint/2010/main" val="173379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6800" y="187200"/>
            <a:ext cx="10188000" cy="9310241"/>
          </a:xfrm>
          <a:prstGeom prst="rect">
            <a:avLst/>
          </a:prstGeom>
        </p:spPr>
        <p:txBody>
          <a:bodyPr wrap="square">
            <a:spAutoFit/>
          </a:bodyPr>
          <a:lstStyle/>
          <a:p>
            <a:r>
              <a:rPr lang="en-US" sz="2200" dirty="0" smtClean="0">
                <a:solidFill>
                  <a:srgbClr val="FF0000"/>
                </a:solidFill>
              </a:rPr>
              <a:t>Government </a:t>
            </a:r>
            <a:r>
              <a:rPr lang="en-US" sz="2200" dirty="0">
                <a:solidFill>
                  <a:srgbClr val="FF0000"/>
                </a:solidFill>
              </a:rPr>
              <a:t>of the Republic of Kazakhstan</a:t>
            </a:r>
            <a:r>
              <a:rPr lang="en-US" sz="2200" dirty="0" smtClean="0">
                <a:solidFill>
                  <a:srgbClr val="FF0000"/>
                </a:solidFill>
              </a:rPr>
              <a:t>:</a:t>
            </a:r>
          </a:p>
          <a:p>
            <a:pPr marL="457200" indent="-457200">
              <a:buAutoNum type="arabicParenR"/>
            </a:pPr>
            <a:r>
              <a:rPr lang="en-US" sz="2100" dirty="0" smtClean="0"/>
              <a:t>develops </a:t>
            </a:r>
            <a:r>
              <a:rPr lang="en-US" sz="2100" dirty="0"/>
              <a:t>the main directions of state policy in the field of use of atomic energy</a:t>
            </a:r>
            <a:r>
              <a:rPr lang="en-US" sz="2100" dirty="0" smtClean="0"/>
              <a:t>;</a:t>
            </a:r>
          </a:p>
          <a:p>
            <a:pPr marL="457200" indent="-457200">
              <a:buAutoNum type="arabicParenR"/>
            </a:pPr>
            <a:r>
              <a:rPr lang="en-US" sz="2100" dirty="0" smtClean="0"/>
              <a:t>makes </a:t>
            </a:r>
            <a:r>
              <a:rPr lang="en-US" sz="2100" dirty="0"/>
              <a:t>decisions on the construction area, construction and cancellation of construction of nuclear installations and disposal facilities</a:t>
            </a:r>
            <a:r>
              <a:rPr lang="en-US" sz="2100" dirty="0" smtClean="0"/>
              <a:t>;</a:t>
            </a:r>
          </a:p>
          <a:p>
            <a:pPr marL="457200" indent="-457200">
              <a:buAutoNum type="arabicParenR"/>
            </a:pPr>
            <a:r>
              <a:rPr lang="en-US" sz="2100" dirty="0" smtClean="0"/>
              <a:t>makes </a:t>
            </a:r>
            <a:r>
              <a:rPr lang="en-US" sz="2100" dirty="0"/>
              <a:t>a decision on early decommissioning of a nuclear installation or closure of a disposal site</a:t>
            </a:r>
            <a:r>
              <a:rPr lang="en-US" sz="2100" dirty="0" smtClean="0"/>
              <a:t>;</a:t>
            </a:r>
          </a:p>
          <a:p>
            <a:pPr marL="457200" indent="-457200">
              <a:buAutoNum type="arabicParenR"/>
            </a:pPr>
            <a:r>
              <a:rPr lang="en-US" sz="2100" dirty="0" smtClean="0"/>
              <a:t>approves </a:t>
            </a:r>
            <a:r>
              <a:rPr lang="en-US" sz="2100" dirty="0"/>
              <a:t>the rules for selecting a site for nuclear installations and disposal facilities</a:t>
            </a:r>
            <a:r>
              <a:rPr lang="en-US" sz="2100" dirty="0" smtClean="0"/>
              <a:t>;</a:t>
            </a:r>
          </a:p>
          <a:p>
            <a:pPr marL="457200" indent="-457200">
              <a:buAutoNum type="arabicParenR"/>
            </a:pPr>
            <a:r>
              <a:rPr lang="en-US" sz="2100" dirty="0" smtClean="0"/>
              <a:t>approves </a:t>
            </a:r>
            <a:r>
              <a:rPr lang="en-US" sz="2100" dirty="0"/>
              <a:t>the national response plan for nuclear and radiation accidents</a:t>
            </a:r>
            <a:r>
              <a:rPr lang="en-US" sz="2100" dirty="0" smtClean="0"/>
              <a:t>;</a:t>
            </a:r>
          </a:p>
          <a:p>
            <a:pPr marL="457200" indent="-457200">
              <a:buAutoNum type="arabicParenR"/>
            </a:pPr>
            <a:r>
              <a:rPr lang="en-US" sz="2100" dirty="0" smtClean="0"/>
              <a:t>ensures </a:t>
            </a:r>
            <a:r>
              <a:rPr lang="en-US" sz="2100" dirty="0"/>
              <a:t>the payment of money to compensate for nuclear damage caused to the extent that the nuclear damage caused exceeds the limit of civil liability of the operator of a nuclear installation or a single operator of nuclear </a:t>
            </a:r>
            <a:r>
              <a:rPr lang="en-US" sz="2100" dirty="0" smtClean="0"/>
              <a:t>installations, </a:t>
            </a:r>
            <a:r>
              <a:rPr lang="en-US" sz="2100" dirty="0"/>
              <a:t>by providing the required amount to full compensation for nuclear damage caused, as well as in cases provided for by the legislation of the Republic of Kazakhstan</a:t>
            </a:r>
            <a:r>
              <a:rPr lang="en-US" sz="2100" dirty="0" smtClean="0"/>
              <a:t>; </a:t>
            </a:r>
          </a:p>
          <a:p>
            <a:pPr marL="457200" indent="-457200">
              <a:buAutoNum type="arabicParenR"/>
            </a:pPr>
            <a:r>
              <a:rPr lang="en-US" sz="2100" dirty="0" smtClean="0"/>
              <a:t>determines </a:t>
            </a:r>
            <a:r>
              <a:rPr lang="en-US" sz="2100" dirty="0"/>
              <a:t>the limit of civil liability of the operator of a nuclear installation of the first category of radiation hazard</a:t>
            </a:r>
            <a:endParaRPr lang="en-US" sz="2100" dirty="0" smtClean="0"/>
          </a:p>
          <a:p>
            <a:endParaRPr lang="en-US" sz="2200" dirty="0"/>
          </a:p>
          <a:p>
            <a:endParaRPr lang="en-US" sz="2200" dirty="0" smtClean="0"/>
          </a:p>
          <a:p>
            <a:endParaRPr lang="en-US" sz="2200" dirty="0"/>
          </a:p>
          <a:p>
            <a:endParaRPr lang="en-US" sz="2200" dirty="0" smtClean="0"/>
          </a:p>
          <a:p>
            <a:endParaRPr lang="en-US" sz="2200" dirty="0"/>
          </a:p>
          <a:p>
            <a:endParaRPr lang="en-US" sz="2200" dirty="0" smtClean="0"/>
          </a:p>
          <a:p>
            <a:endParaRPr lang="en-US" sz="2200" dirty="0"/>
          </a:p>
          <a:p>
            <a:endParaRPr lang="en-US" sz="2200" dirty="0" smtClean="0"/>
          </a:p>
          <a:p>
            <a:endParaRPr lang="en-US" sz="2200" dirty="0"/>
          </a:p>
          <a:p>
            <a:endParaRPr lang="en-US" sz="2200" dirty="0"/>
          </a:p>
        </p:txBody>
      </p:sp>
    </p:spTree>
    <p:extLst>
      <p:ext uri="{BB962C8B-B14F-4D97-AF65-F5344CB8AC3E}">
        <p14:creationId xmlns:p14="http://schemas.microsoft.com/office/powerpoint/2010/main" val="64109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239200" y="683145"/>
            <a:ext cx="9158400" cy="5909310"/>
          </a:xfrm>
          <a:prstGeom prst="rect">
            <a:avLst/>
          </a:prstGeom>
        </p:spPr>
        <p:txBody>
          <a:bodyPr wrap="square">
            <a:spAutoFit/>
          </a:bodyPr>
          <a:lstStyle/>
          <a:p>
            <a:r>
              <a:rPr lang="en-US" dirty="0" smtClean="0"/>
              <a:t>Authorized body </a:t>
            </a:r>
            <a:r>
              <a:rPr lang="ru-RU" dirty="0" smtClean="0"/>
              <a:t> -</a:t>
            </a:r>
          </a:p>
          <a:p>
            <a:r>
              <a:rPr lang="en-US" b="1" dirty="0" smtClean="0">
                <a:solidFill>
                  <a:srgbClr val="FF0000"/>
                </a:solidFill>
              </a:rPr>
              <a:t>Committee of atomic and energy supervision and control  of the Ministry of Energy (</a:t>
            </a:r>
            <a:r>
              <a:rPr lang="en-US" b="1" dirty="0">
                <a:solidFill>
                  <a:srgbClr val="FF0000"/>
                </a:solidFill>
              </a:rPr>
              <a:t>KZ) - </a:t>
            </a:r>
            <a:r>
              <a:rPr lang="en-US" b="1" dirty="0"/>
              <a:t>https://www.gov.kz/memleket/entities/kaenk?lang=en</a:t>
            </a:r>
            <a:endParaRPr lang="en-US" b="1" dirty="0" smtClean="0"/>
          </a:p>
          <a:p>
            <a:endParaRPr lang="en-US" dirty="0"/>
          </a:p>
          <a:p>
            <a:pPr marL="342900" indent="-342900">
              <a:buAutoNum type="arabicParenR"/>
            </a:pPr>
            <a:r>
              <a:rPr lang="en-US" dirty="0" smtClean="0"/>
              <a:t>implements </a:t>
            </a:r>
            <a:r>
              <a:rPr lang="en-US" dirty="0"/>
              <a:t>state policy in the field of use of atomic energy</a:t>
            </a:r>
            <a:r>
              <a:rPr lang="en-US" dirty="0" smtClean="0"/>
              <a:t>;</a:t>
            </a:r>
          </a:p>
          <a:p>
            <a:pPr marL="342900" indent="-342900">
              <a:buAutoNum type="arabicParenR"/>
            </a:pPr>
            <a:r>
              <a:rPr lang="en-US" dirty="0" smtClean="0"/>
              <a:t>carries </a:t>
            </a:r>
            <a:r>
              <a:rPr lang="en-US" dirty="0"/>
              <a:t>out international cooperation in the field of peaceful uses of atomic energy</a:t>
            </a:r>
            <a:r>
              <a:rPr lang="en-US" dirty="0" smtClean="0"/>
              <a:t>;</a:t>
            </a:r>
          </a:p>
          <a:p>
            <a:pPr marL="342900" indent="-342900">
              <a:buAutoNum type="arabicParenR"/>
            </a:pPr>
            <a:r>
              <a:rPr lang="en-US" dirty="0" smtClean="0"/>
              <a:t>carries </a:t>
            </a:r>
            <a:r>
              <a:rPr lang="en-US" dirty="0"/>
              <a:t>out state control and supervision in the field of use of atomic energy</a:t>
            </a:r>
            <a:r>
              <a:rPr lang="en-US" dirty="0" smtClean="0"/>
              <a:t>;</a:t>
            </a:r>
          </a:p>
          <a:p>
            <a:pPr marL="342900" indent="-342900">
              <a:buAutoNum type="arabicParenR"/>
            </a:pPr>
            <a:r>
              <a:rPr lang="en-US" dirty="0" smtClean="0"/>
              <a:t>carries </a:t>
            </a:r>
            <a:r>
              <a:rPr lang="en-US" dirty="0"/>
              <a:t>out licensing of activities in the field of use of atomic energy</a:t>
            </a:r>
            <a:r>
              <a:rPr lang="en-US" dirty="0" smtClean="0"/>
              <a:t>;</a:t>
            </a:r>
          </a:p>
          <a:p>
            <a:pPr marL="342900" indent="-342900">
              <a:buAutoNum type="arabicParenR"/>
            </a:pPr>
            <a:r>
              <a:rPr lang="en-US" dirty="0" smtClean="0"/>
              <a:t>develops </a:t>
            </a:r>
            <a:r>
              <a:rPr lang="en-US" dirty="0"/>
              <a:t>and approves technical regulations in the field of atomic energy use</a:t>
            </a:r>
            <a:r>
              <a:rPr lang="en-US" dirty="0" smtClean="0"/>
              <a:t>;</a:t>
            </a:r>
          </a:p>
          <a:p>
            <a:pPr marL="342900" indent="-342900">
              <a:buAutoNum type="arabicParenR"/>
            </a:pPr>
            <a:r>
              <a:rPr lang="en-US" dirty="0" smtClean="0"/>
              <a:t>develops </a:t>
            </a:r>
            <a:r>
              <a:rPr lang="en-US" dirty="0"/>
              <a:t>and approves rules for the physical protection of nuclear materials and nuclear installations</a:t>
            </a:r>
            <a:r>
              <a:rPr lang="en-US" dirty="0" smtClean="0"/>
              <a:t>;</a:t>
            </a:r>
          </a:p>
          <a:p>
            <a:pPr marL="342900" indent="-342900">
              <a:buAutoNum type="arabicParenR"/>
            </a:pPr>
            <a:r>
              <a:rPr lang="en-US" dirty="0" smtClean="0"/>
              <a:t>develops </a:t>
            </a:r>
            <a:r>
              <a:rPr lang="en-US" dirty="0"/>
              <a:t>and approves rules for the physical protection of sources of ionizing radiation and storage points</a:t>
            </a:r>
            <a:r>
              <a:rPr lang="en-US" dirty="0" smtClean="0"/>
              <a:t>;</a:t>
            </a:r>
          </a:p>
          <a:p>
            <a:pPr marL="342900" indent="-342900">
              <a:buAutoNum type="arabicParenR"/>
            </a:pPr>
            <a:r>
              <a:rPr lang="en-US" dirty="0" smtClean="0"/>
              <a:t>approves </a:t>
            </a:r>
            <a:r>
              <a:rPr lang="en-US" dirty="0"/>
              <a:t>the rules for decommissioning nuclear and radiation installations;9) develops the procedure for organizing inspections of the International Atomic Energy Agency on the territory of the Republic of Kazakhstan;10) develops and approves rules for accreditation of organizations carrying out examination of nuclear safety and (or) radiation safety, and (or) nuclear security;</a:t>
            </a:r>
            <a:endParaRPr lang="ru-RU" dirty="0"/>
          </a:p>
        </p:txBody>
      </p:sp>
    </p:spTree>
    <p:extLst>
      <p:ext uri="{BB962C8B-B14F-4D97-AF65-F5344CB8AC3E}">
        <p14:creationId xmlns:p14="http://schemas.microsoft.com/office/powerpoint/2010/main" val="1100262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8400" y="556944"/>
            <a:ext cx="9804000" cy="5632311"/>
          </a:xfrm>
          <a:prstGeom prst="rect">
            <a:avLst/>
          </a:prstGeom>
        </p:spPr>
        <p:txBody>
          <a:bodyPr wrap="square">
            <a:spAutoFit/>
          </a:bodyPr>
          <a:lstStyle/>
          <a:p>
            <a:r>
              <a:rPr lang="en-US" dirty="0"/>
              <a:t>9) develops the procedure for organizing inspections of the International Atomic Energy Agency on the territory of the Republic of Kazakhstan</a:t>
            </a:r>
            <a:r>
              <a:rPr lang="en-US" dirty="0" smtClean="0"/>
              <a:t>;</a:t>
            </a:r>
          </a:p>
          <a:p>
            <a:r>
              <a:rPr lang="en-US" dirty="0" smtClean="0"/>
              <a:t>10</a:t>
            </a:r>
            <a:r>
              <a:rPr lang="en-US" dirty="0"/>
              <a:t>) develops and approves rules for accreditation of organizations carrying out examination of nuclear safety and (or) radiation safety, and (or) nuclear security</a:t>
            </a:r>
            <a:r>
              <a:rPr lang="en-US" dirty="0" smtClean="0"/>
              <a:t>;</a:t>
            </a:r>
          </a:p>
          <a:p>
            <a:r>
              <a:rPr lang="en-US" dirty="0" smtClean="0"/>
              <a:t>11</a:t>
            </a:r>
            <a:r>
              <a:rPr lang="en-US" dirty="0"/>
              <a:t>) develops and approves rules for state accounting of nuclear materials</a:t>
            </a:r>
            <a:r>
              <a:rPr lang="en-US" dirty="0" smtClean="0"/>
              <a:t>;</a:t>
            </a:r>
          </a:p>
          <a:p>
            <a:r>
              <a:rPr lang="en-US" dirty="0" smtClean="0"/>
              <a:t>12</a:t>
            </a:r>
            <a:r>
              <a:rPr lang="en-US" dirty="0"/>
              <a:t>) develops and approves rules for state accounting of sources of ionizing radiation</a:t>
            </a:r>
            <a:r>
              <a:rPr lang="en-US" dirty="0" smtClean="0"/>
              <a:t>;</a:t>
            </a:r>
          </a:p>
          <a:p>
            <a:r>
              <a:rPr lang="en-US" dirty="0" smtClean="0"/>
              <a:t>13</a:t>
            </a:r>
            <a:r>
              <a:rPr lang="en-US" dirty="0"/>
              <a:t>) develops and approves safety rules for handling radionuclide sources</a:t>
            </a:r>
            <a:r>
              <a:rPr lang="en-US" dirty="0" smtClean="0"/>
              <a:t>;</a:t>
            </a:r>
          </a:p>
          <a:p>
            <a:r>
              <a:rPr lang="en-US" dirty="0" smtClean="0"/>
              <a:t>14</a:t>
            </a:r>
            <a:r>
              <a:rPr lang="en-US" dirty="0"/>
              <a:t>) develops a national response plan to nuclear and radiation accidents</a:t>
            </a:r>
            <a:r>
              <a:rPr lang="en-US" dirty="0" smtClean="0"/>
              <a:t>;</a:t>
            </a:r>
          </a:p>
          <a:p>
            <a:r>
              <a:rPr lang="en-US" dirty="0" smtClean="0"/>
              <a:t>16</a:t>
            </a:r>
            <a:r>
              <a:rPr lang="en-US" dirty="0"/>
              <a:t>) develops and approves rules for the transportation of nuclear materials, radioactive substances and radioactive waste</a:t>
            </a:r>
            <a:r>
              <a:rPr lang="en-US" dirty="0" smtClean="0"/>
              <a:t>;</a:t>
            </a:r>
          </a:p>
          <a:p>
            <a:r>
              <a:rPr lang="en-US" dirty="0" smtClean="0"/>
              <a:t>17</a:t>
            </a:r>
            <a:r>
              <a:rPr lang="en-US" dirty="0"/>
              <a:t>) develops rules for selecting a site for nuclear installations and disposal facilities</a:t>
            </a:r>
            <a:r>
              <a:rPr lang="en-US" dirty="0" smtClean="0"/>
              <a:t>;</a:t>
            </a:r>
          </a:p>
          <a:p>
            <a:r>
              <a:rPr lang="en-US" dirty="0" smtClean="0"/>
              <a:t>18</a:t>
            </a:r>
            <a:r>
              <a:rPr lang="en-US" dirty="0"/>
              <a:t>) approves the rules for conducting reviews of nuclear safety and (or) radiation safety, and (or) nuclear security; </a:t>
            </a:r>
            <a:endParaRPr lang="en-US" dirty="0" smtClean="0"/>
          </a:p>
          <a:p>
            <a:r>
              <a:rPr lang="en-US" dirty="0" smtClean="0"/>
              <a:t>19</a:t>
            </a:r>
            <a:r>
              <a:rPr lang="en-US" dirty="0"/>
              <a:t>) develops and approves rules for advanced training of personnel employed at nuclear energy facilities</a:t>
            </a:r>
            <a:r>
              <a:rPr lang="en-US" dirty="0" smtClean="0"/>
              <a:t>;</a:t>
            </a:r>
          </a:p>
          <a:p>
            <a:r>
              <a:rPr lang="en-US" dirty="0" smtClean="0"/>
              <a:t>20</a:t>
            </a:r>
            <a:r>
              <a:rPr lang="en-US" dirty="0"/>
              <a:t>) develops and approves rules for certification of personnel employed at nuclear energy facilities</a:t>
            </a:r>
            <a:r>
              <a:rPr lang="en-US" dirty="0" smtClean="0"/>
              <a:t>;</a:t>
            </a:r>
          </a:p>
          <a:p>
            <a:r>
              <a:rPr lang="en-US" dirty="0" smtClean="0"/>
              <a:t>21</a:t>
            </a:r>
            <a:r>
              <a:rPr lang="en-US" dirty="0"/>
              <a:t>) submits to the Government of the Republic of Kazakhstan a proposal for the early decommissioning of nuclear installations or the closure of disposal sites in the event of a threat to the safety of the population and (or) the environment;</a:t>
            </a:r>
            <a:endParaRPr lang="ru-RU" dirty="0"/>
          </a:p>
        </p:txBody>
      </p:sp>
    </p:spTree>
    <p:extLst>
      <p:ext uri="{BB962C8B-B14F-4D97-AF65-F5344CB8AC3E}">
        <p14:creationId xmlns:p14="http://schemas.microsoft.com/office/powerpoint/2010/main" val="2072826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29600" y="295200"/>
            <a:ext cx="9972000" cy="5909310"/>
          </a:xfrm>
          <a:prstGeom prst="rect">
            <a:avLst/>
          </a:prstGeom>
        </p:spPr>
        <p:txBody>
          <a:bodyPr wrap="square">
            <a:spAutoFit/>
          </a:bodyPr>
          <a:lstStyle/>
          <a:p>
            <a:r>
              <a:rPr lang="en-US" dirty="0"/>
              <a:t>22) makes a decision on state registration or deregistration of nuclear materials and sources of ionizing radiation</a:t>
            </a:r>
            <a:r>
              <a:rPr lang="en-US" dirty="0" smtClean="0"/>
              <a:t>;</a:t>
            </a:r>
          </a:p>
          <a:p>
            <a:r>
              <a:rPr lang="en-US" dirty="0" smtClean="0"/>
              <a:t>23</a:t>
            </a:r>
            <a:r>
              <a:rPr lang="en-US" dirty="0"/>
              <a:t>) maintains state records of nuclear materials</a:t>
            </a:r>
            <a:r>
              <a:rPr lang="en-US" dirty="0" smtClean="0"/>
              <a:t>;</a:t>
            </a:r>
          </a:p>
          <a:p>
            <a:r>
              <a:rPr lang="en-US" dirty="0" smtClean="0"/>
              <a:t>24</a:t>
            </a:r>
            <a:r>
              <a:rPr lang="en-US" dirty="0"/>
              <a:t>) maintains state records of sources of ionizing radiation</a:t>
            </a:r>
            <a:r>
              <a:rPr lang="en-US" dirty="0" smtClean="0"/>
              <a:t>;</a:t>
            </a:r>
          </a:p>
          <a:p>
            <a:r>
              <a:rPr lang="en-US" dirty="0" smtClean="0"/>
              <a:t>25</a:t>
            </a:r>
            <a:r>
              <a:rPr lang="en-US" dirty="0"/>
              <a:t>) carries out control of specific goods in the field of atomic energy use</a:t>
            </a:r>
            <a:r>
              <a:rPr lang="en-US" dirty="0" smtClean="0"/>
              <a:t>;</a:t>
            </a:r>
          </a:p>
          <a:p>
            <a:r>
              <a:rPr lang="en-US" dirty="0" smtClean="0"/>
              <a:t>27</a:t>
            </a:r>
            <a:r>
              <a:rPr lang="en-US" dirty="0"/>
              <a:t>) determines the procedure for approving the designs of transport packaging sets and approves the designs of transport packaging sets, and also extends the validity of certificates-permits to them, approved by authorized bodies of other countries, on the territory of the Republic of Kazakhstan</a:t>
            </a:r>
            <a:r>
              <a:rPr lang="en-US" dirty="0" smtClean="0"/>
              <a:t>;</a:t>
            </a:r>
          </a:p>
          <a:p>
            <a:r>
              <a:rPr lang="en-US" dirty="0" smtClean="0"/>
              <a:t>28</a:t>
            </a:r>
            <a:r>
              <a:rPr lang="en-US" dirty="0"/>
              <a:t>) organizes research on nuclear, radiation and nuclear physical safety, ensuring the non-proliferation regime of nuclear weapons and monitoring nuclear tests</a:t>
            </a:r>
            <a:r>
              <a:rPr lang="en-US" dirty="0" smtClean="0"/>
              <a:t>;</a:t>
            </a:r>
          </a:p>
          <a:p>
            <a:r>
              <a:rPr lang="en-US" dirty="0" smtClean="0"/>
              <a:t>29</a:t>
            </a:r>
            <a:r>
              <a:rPr lang="en-US" dirty="0"/>
              <a:t>) develops and approves rules for organizing the collection, storage and disposal of radioactive waste and spent nuclear fuel</a:t>
            </a:r>
            <a:r>
              <a:rPr lang="en-US" dirty="0" smtClean="0"/>
              <a:t>;</a:t>
            </a:r>
          </a:p>
          <a:p>
            <a:r>
              <a:rPr lang="en-US" dirty="0" smtClean="0"/>
              <a:t>30</a:t>
            </a:r>
            <a:r>
              <a:rPr lang="en-US" dirty="0"/>
              <a:t>) develops and approves methodological recommendations for individuals and legal entities operating in the field of atomic energy use regarding methods and means of confirming the compliance of a nuclear energy facility with the requirements of nuclear, radiation, nuclear physical safety established by the legislation of the Republic of Kazakhstan in the field of atomic energy use</a:t>
            </a:r>
            <a:r>
              <a:rPr lang="en-US" dirty="0" smtClean="0"/>
              <a:t>;</a:t>
            </a:r>
          </a:p>
          <a:p>
            <a:r>
              <a:rPr lang="en-US" dirty="0" smtClean="0"/>
              <a:t>31</a:t>
            </a:r>
            <a:r>
              <a:rPr lang="en-US" dirty="0"/>
              <a:t>) establishes exemption levels for nuclear materials, radioactive substances and electrical installations subject to licensing in the field of atomic energy use</a:t>
            </a:r>
            <a:r>
              <a:rPr lang="en-US" dirty="0" smtClean="0"/>
              <a:t>;</a:t>
            </a:r>
          </a:p>
          <a:p>
            <a:r>
              <a:rPr lang="en-US" dirty="0" smtClean="0"/>
              <a:t>32</a:t>
            </a:r>
            <a:r>
              <a:rPr lang="en-US" dirty="0"/>
              <a:t>) exercises other powers provided for by this Law</a:t>
            </a:r>
            <a:endParaRPr lang="ru-RU" dirty="0"/>
          </a:p>
        </p:txBody>
      </p:sp>
    </p:spTree>
    <p:extLst>
      <p:ext uri="{BB962C8B-B14F-4D97-AF65-F5344CB8AC3E}">
        <p14:creationId xmlns:p14="http://schemas.microsoft.com/office/powerpoint/2010/main" val="3127090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35200" y="496800"/>
            <a:ext cx="9619200" cy="5324535"/>
          </a:xfrm>
          <a:prstGeom prst="rect">
            <a:avLst/>
          </a:prstGeom>
        </p:spPr>
        <p:txBody>
          <a:bodyPr wrap="square">
            <a:spAutoFit/>
          </a:bodyPr>
          <a:lstStyle/>
          <a:p>
            <a:r>
              <a:rPr lang="en-US" sz="2000" dirty="0" smtClean="0"/>
              <a:t>State </a:t>
            </a:r>
            <a:r>
              <a:rPr lang="en-US" sz="2000" dirty="0"/>
              <a:t>control in the field of atomic energy use is carried out in the form of inspection and preventive control</a:t>
            </a:r>
            <a:r>
              <a:rPr lang="en-US" sz="2000" dirty="0" smtClean="0"/>
              <a:t>.</a:t>
            </a:r>
          </a:p>
          <a:p>
            <a:endParaRPr lang="ru-RU" sz="2000" dirty="0" smtClean="0"/>
          </a:p>
          <a:p>
            <a:r>
              <a:rPr lang="en-US" sz="2000" dirty="0" smtClean="0"/>
              <a:t>State </a:t>
            </a:r>
            <a:r>
              <a:rPr lang="en-US" sz="2000" dirty="0"/>
              <a:t>supervision in the field of atomic energy use is carried out in accordance with the </a:t>
            </a:r>
            <a:r>
              <a:rPr lang="en-US" sz="2000" u="sng" dirty="0"/>
              <a:t>Entrepreneurial Code of the Republic of Kazakhstan </a:t>
            </a:r>
            <a:r>
              <a:rPr lang="en-US" sz="2000" dirty="0"/>
              <a:t>and this Law</a:t>
            </a:r>
            <a:r>
              <a:rPr lang="en-US" sz="2000" dirty="0" smtClean="0"/>
              <a:t>.</a:t>
            </a:r>
          </a:p>
          <a:p>
            <a:endParaRPr lang="ru-RU" sz="2000" dirty="0" smtClean="0"/>
          </a:p>
          <a:p>
            <a:r>
              <a:rPr lang="en-US" sz="2000" dirty="0" smtClean="0"/>
              <a:t>Inspection </a:t>
            </a:r>
            <a:r>
              <a:rPr lang="en-US" sz="2000" dirty="0"/>
              <a:t>of subjects of control and supervision carrying out a licensed type of activity in the field of atomic energy use is carried out for compliance with the qualification requirements issued in accordance with the Law of the Republic of Kazakhstan “</a:t>
            </a:r>
            <a:r>
              <a:rPr lang="en-US" sz="2000" u="sng" dirty="0"/>
              <a:t>On Permits and Notifications</a:t>
            </a:r>
            <a:r>
              <a:rPr lang="en-US" sz="2000" u="sng" dirty="0" smtClean="0"/>
              <a:t>”</a:t>
            </a:r>
            <a:endParaRPr lang="ru-RU" sz="2000" u="sng" dirty="0" smtClean="0"/>
          </a:p>
          <a:p>
            <a:endParaRPr lang="ru-RU" sz="2000" dirty="0" smtClean="0"/>
          </a:p>
          <a:p>
            <a:r>
              <a:rPr lang="en-US" sz="2000" dirty="0"/>
              <a:t>P</a:t>
            </a:r>
            <a:r>
              <a:rPr lang="en-US" sz="2000" dirty="0" smtClean="0"/>
              <a:t>reventive </a:t>
            </a:r>
            <a:r>
              <a:rPr lang="en-US" sz="2000" dirty="0"/>
              <a:t>control is carried out with a visit to the subject (object) or without visiting the subject (object)</a:t>
            </a:r>
            <a:endParaRPr lang="ru-RU" sz="2000" dirty="0"/>
          </a:p>
          <a:p>
            <a:pPr marL="342900" indent="-342900">
              <a:buAutoNum type="arabicPeriod"/>
            </a:pPr>
            <a:endParaRPr lang="ru-RU" sz="2000" dirty="0" smtClean="0"/>
          </a:p>
          <a:p>
            <a:pPr marL="342900" indent="-342900">
              <a:buAutoNum type="arabicPeriod"/>
            </a:pPr>
            <a:endParaRPr lang="ru-RU" sz="2000" dirty="0"/>
          </a:p>
          <a:p>
            <a:pPr marL="342900" indent="-342900">
              <a:buAutoNum type="arabicPeriod"/>
            </a:pPr>
            <a:endParaRPr lang="ru-RU" sz="2000" dirty="0"/>
          </a:p>
        </p:txBody>
      </p:sp>
    </p:spTree>
    <p:extLst>
      <p:ext uri="{BB962C8B-B14F-4D97-AF65-F5344CB8AC3E}">
        <p14:creationId xmlns:p14="http://schemas.microsoft.com/office/powerpoint/2010/main" val="3379202435"/>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466</TotalTime>
  <Words>1619</Words>
  <Application>Microsoft Office PowerPoint</Application>
  <PresentationFormat>Произвольный</PresentationFormat>
  <Paragraphs>98</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Легкий дым</vt:lpstr>
      <vt:lpstr>State regulation in the field of nuclear energy  </vt:lpstr>
      <vt:lpstr>State regulation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Coal industry development strategy  and sources of legal regulation of public  relations in the coal industry. Strategy for  the development of the coal industry.  Sources of legal regulation of public  relations in the coal industry</dc:title>
  <dc:creator>Asus</dc:creator>
  <cp:lastModifiedBy>Lenovo</cp:lastModifiedBy>
  <cp:revision>48</cp:revision>
  <dcterms:created xsi:type="dcterms:W3CDTF">2021-04-07T05:07:18Z</dcterms:created>
  <dcterms:modified xsi:type="dcterms:W3CDTF">2024-02-23T09:37:53Z</dcterms:modified>
</cp:coreProperties>
</file>